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3" r:id="rId3"/>
    <p:sldId id="261" r:id="rId4"/>
    <p:sldId id="264" r:id="rId5"/>
    <p:sldId id="260" r:id="rId6"/>
    <p:sldId id="258" r:id="rId7"/>
    <p:sldId id="257" r:id="rId8"/>
    <p:sldId id="265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55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Carbohydrates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Macronutrients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67.7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Fats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Macronutrients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21.7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Proteins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Macronutrients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10.6</c:v>
                </c:pt>
              </c:numCache>
            </c:numRef>
          </c:val>
        </c:ser>
        <c:axId val="98703616"/>
        <c:axId val="98721792"/>
      </c:barChart>
      <c:catAx>
        <c:axId val="98703616"/>
        <c:scaling>
          <c:orientation val="minMax"/>
        </c:scaling>
        <c:axPos val="l"/>
        <c:numFmt formatCode="General" sourceLinked="1"/>
        <c:tickLblPos val="nextTo"/>
        <c:crossAx val="98721792"/>
        <c:crosses val="autoZero"/>
        <c:auto val="1"/>
        <c:lblAlgn val="ctr"/>
        <c:lblOffset val="100"/>
      </c:catAx>
      <c:valAx>
        <c:axId val="98721792"/>
        <c:scaling>
          <c:orientation val="minMax"/>
        </c:scaling>
        <c:axPos val="b"/>
        <c:majorGridlines/>
        <c:numFmt formatCode="General" sourceLinked="1"/>
        <c:tickLblPos val="nextTo"/>
        <c:crossAx val="9870361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883E5-84E8-4B54-8A0F-2FD8407CEBAA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C64A9-94D9-4001-9E12-0A620B333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  <a:solidFill>
            <a:srgbClr val="92D050"/>
          </a:solidFill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My Sport Nutrition Profile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7526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Annie Varner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Adult Female, Age: 28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130 lbs 64 inches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Copy of eportfolio 4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2209800"/>
            <a:ext cx="1847850" cy="2463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smtClean="0"/>
              <a:t>Questions?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C:\Documents and Settings\Annie and Michael\Local Settings\Temporary Internet Files\Content.IE5\JDU149QX\MP90014461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b="1" dirty="0" smtClean="0"/>
              <a:t>BMI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6858000" cy="2895600"/>
          </a:xfrm>
        </p:spPr>
        <p:txBody>
          <a:bodyPr>
            <a:normAutofit fontScale="92500"/>
          </a:bodyPr>
          <a:lstStyle/>
          <a:p>
            <a:r>
              <a:rPr lang="en-US" dirty="0"/>
              <a:t>BMI:</a:t>
            </a:r>
          </a:p>
          <a:p>
            <a:r>
              <a:rPr lang="en-US" b="1" u="sng" dirty="0"/>
              <a:t>Wt (kg) </a:t>
            </a:r>
            <a:r>
              <a:rPr lang="en-US" b="1" dirty="0"/>
              <a:t> =</a:t>
            </a:r>
            <a:r>
              <a:rPr lang="en-US" b="1" u="sng" dirty="0"/>
              <a:t>58.967    =  58.967     =</a:t>
            </a:r>
            <a:endParaRPr lang="en-US" dirty="0"/>
          </a:p>
          <a:p>
            <a:r>
              <a:rPr lang="en-US" b="1" dirty="0"/>
              <a:t>Ht (m</a:t>
            </a:r>
            <a:r>
              <a:rPr lang="en-US" b="1" baseline="30000" dirty="0"/>
              <a:t>2</a:t>
            </a:r>
            <a:r>
              <a:rPr lang="en-US" b="1" dirty="0"/>
              <a:t>)    1.6256^2    2.6457536</a:t>
            </a:r>
            <a:r>
              <a:rPr lang="en-US" dirty="0"/>
              <a:t>     </a:t>
            </a:r>
            <a:r>
              <a:rPr lang="en-US" b="1" u="sng" dirty="0"/>
              <a:t>22.3</a:t>
            </a:r>
            <a:endParaRPr lang="en-US" dirty="0"/>
          </a:p>
          <a:p>
            <a:r>
              <a:rPr lang="en-US" dirty="0"/>
              <a:t>BMI category: </a:t>
            </a:r>
            <a:r>
              <a:rPr lang="en-US" b="1" u="sng" dirty="0"/>
              <a:t>Healthy weight (18.5-24.9)</a:t>
            </a:r>
            <a:endParaRPr lang="en-US" dirty="0"/>
          </a:p>
          <a:p>
            <a:endParaRPr lang="en-US" dirty="0"/>
          </a:p>
        </p:txBody>
      </p:sp>
      <p:pic>
        <p:nvPicPr>
          <p:cNvPr id="17409" name="Picture 1" descr="C:\Documents and Settings\Annie and Michael\Local Settings\Temporary Internet Files\Content.IE5\N2MT01HJ\MC9004399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267200"/>
            <a:ext cx="2295047" cy="21621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124200" y="4572000"/>
            <a:ext cx="53340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@190 lbs; BMI=32.5 (Obese); body fat %=36%</a:t>
            </a:r>
          </a:p>
          <a:p>
            <a:endParaRPr lang="en-US" dirty="0" smtClean="0"/>
          </a:p>
          <a:p>
            <a:r>
              <a:rPr lang="en-US" dirty="0" smtClean="0"/>
              <a:t>@130 lbs; BMI=22.5 (Healthy Weight); body fat %=21%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Estimating Daily Calorie Intake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8768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1800" b="1" dirty="0"/>
              <a:t>Estimating calorie requirements (</a:t>
            </a:r>
            <a:r>
              <a:rPr lang="en-US" sz="1800" b="1" dirty="0" err="1"/>
              <a:t>avg</a:t>
            </a:r>
            <a:r>
              <a:rPr lang="en-US" sz="1800" b="1" dirty="0"/>
              <a:t>/day): </a:t>
            </a:r>
            <a:endParaRPr lang="en-US" sz="1800" dirty="0"/>
          </a:p>
          <a:p>
            <a:r>
              <a:rPr lang="en-US" sz="1200" dirty="0"/>
              <a:t>1) </a:t>
            </a:r>
            <a:r>
              <a:rPr lang="en-US" sz="1200" i="1" dirty="0"/>
              <a:t>10 calories/lb:</a:t>
            </a:r>
            <a:r>
              <a:rPr lang="en-US" sz="1200" b="1" u="sng" dirty="0"/>
              <a:t> 1300 calories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2</a:t>
            </a:r>
            <a:r>
              <a:rPr lang="en-US" sz="1200" dirty="0"/>
              <a:t>) </a:t>
            </a:r>
            <a:r>
              <a:rPr lang="en-US" sz="1200" i="1" dirty="0"/>
              <a:t>Harris-Benedict</a:t>
            </a:r>
            <a:r>
              <a:rPr lang="en-US" sz="1200" i="1" dirty="0" smtClean="0"/>
              <a:t>:</a:t>
            </a:r>
            <a:r>
              <a:rPr lang="en-US" sz="1200" dirty="0"/>
              <a:t>			</a:t>
            </a:r>
          </a:p>
          <a:p>
            <a:r>
              <a:rPr lang="en-US" sz="1200" b="1" dirty="0"/>
              <a:t>Female: RMR = 655.1 + (9.56 x kg) + (1.85 x cm) - (4.68 x age)</a:t>
            </a:r>
            <a:endParaRPr lang="en-US" sz="1200" dirty="0"/>
          </a:p>
          <a:p>
            <a:r>
              <a:rPr lang="en-US" sz="1200" dirty="0"/>
              <a:t> </a:t>
            </a:r>
            <a:r>
              <a:rPr lang="en-US" sz="1200" b="1" dirty="0" smtClean="0"/>
              <a:t>1300=655.1</a:t>
            </a:r>
            <a:r>
              <a:rPr lang="en-US" sz="1200" b="1" dirty="0"/>
              <a:t>+(9.56x58,967)+(1.85x162.56)-(4.68x28)=1388.5</a:t>
            </a:r>
            <a:endParaRPr lang="en-US" sz="1200" dirty="0"/>
          </a:p>
          <a:p>
            <a:r>
              <a:rPr lang="en-US" sz="1200" b="1" dirty="0"/>
              <a:t>1300=655.1+563.72452+300.736-131.04=</a:t>
            </a:r>
            <a:r>
              <a:rPr lang="en-US" sz="1200" b="1" u="sng" dirty="0"/>
              <a:t>1388.5=RMR</a:t>
            </a:r>
            <a:endParaRPr lang="en-US" sz="1200" dirty="0"/>
          </a:p>
          <a:p>
            <a:r>
              <a:rPr lang="en-US" sz="1200" b="1" dirty="0"/>
              <a:t>Moderately Active (moderate exercise/sports 3-5 days/week) = RMR X 1.55</a:t>
            </a:r>
            <a:endParaRPr lang="en-US" sz="1200" dirty="0"/>
          </a:p>
          <a:p>
            <a:r>
              <a:rPr lang="en-US" sz="1200" b="1" u="sng" dirty="0"/>
              <a:t>1388.5x1.55=</a:t>
            </a:r>
            <a:r>
              <a:rPr lang="en-US" sz="1200" b="1" u="sng" dirty="0">
                <a:solidFill>
                  <a:srgbClr val="7030A0"/>
                </a:solidFill>
              </a:rPr>
              <a:t>2152</a:t>
            </a:r>
            <a:endParaRPr lang="en-US" sz="1200" dirty="0">
              <a:solidFill>
                <a:srgbClr val="7030A0"/>
              </a:solidFill>
            </a:endParaRPr>
          </a:p>
          <a:p>
            <a:r>
              <a:rPr lang="en-US" sz="1200" i="1" u="sng" dirty="0"/>
              <a:t>Total estimated energy needs (RMR x AF) =</a:t>
            </a:r>
            <a:r>
              <a:rPr lang="en-US" sz="1200" b="1" i="1" u="sng" dirty="0"/>
              <a:t>2152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3</a:t>
            </a:r>
            <a:r>
              <a:rPr lang="en-US" sz="1200" dirty="0"/>
              <a:t>) </a:t>
            </a:r>
            <a:r>
              <a:rPr lang="en-US" sz="1200" i="1" dirty="0"/>
              <a:t>Estimated Daily Energy (calorie) needs for training (</a:t>
            </a:r>
            <a:r>
              <a:rPr lang="en-US" sz="1200" i="1" dirty="0" err="1"/>
              <a:t>Kundrat</a:t>
            </a:r>
            <a:r>
              <a:rPr lang="en-US" sz="1200" i="1" dirty="0"/>
              <a:t> &amp; Rockwell)</a:t>
            </a:r>
            <a:endParaRPr lang="en-US" sz="1200" dirty="0"/>
          </a:p>
          <a:p>
            <a:r>
              <a:rPr lang="en-US" sz="1200" b="1" dirty="0"/>
              <a:t>Activity </a:t>
            </a:r>
            <a:r>
              <a:rPr lang="en-US" sz="1200" b="1" dirty="0" smtClean="0"/>
              <a:t>Category :  Moderate (1 – 1 ½ hr/day) </a:t>
            </a:r>
          </a:p>
          <a:p>
            <a:r>
              <a:rPr lang="en-US" sz="1200" b="1" dirty="0" smtClean="0"/>
              <a:t>Calories/lb :19 – 21</a:t>
            </a:r>
            <a:endParaRPr lang="en-US" sz="1200" dirty="0" smtClean="0"/>
          </a:p>
          <a:p>
            <a:r>
              <a:rPr lang="en-US" sz="1200" b="1" dirty="0" smtClean="0"/>
              <a:t>Calculated calorie range/lb : 130 </a:t>
            </a:r>
            <a:r>
              <a:rPr lang="en-US" sz="1200" b="1" dirty="0"/>
              <a:t>lbs x20=</a:t>
            </a:r>
            <a:r>
              <a:rPr lang="en-US" sz="1200" b="1" dirty="0">
                <a:solidFill>
                  <a:srgbClr val="7030A0"/>
                </a:solidFill>
              </a:rPr>
              <a:t>2600</a:t>
            </a:r>
            <a:endParaRPr lang="en-US" sz="1200" dirty="0">
              <a:solidFill>
                <a:srgbClr val="7030A0"/>
              </a:solidFill>
            </a:endParaRPr>
          </a:p>
          <a:p>
            <a:endParaRPr lang="en-US" sz="1200" dirty="0" smtClean="0"/>
          </a:p>
          <a:p>
            <a:r>
              <a:rPr lang="en-US" sz="1200" dirty="0" smtClean="0"/>
              <a:t>4</a:t>
            </a:r>
            <a:r>
              <a:rPr lang="en-US" sz="1200" dirty="0"/>
              <a:t>) </a:t>
            </a:r>
            <a:r>
              <a:rPr lang="en-US" sz="1200" i="1" dirty="0"/>
              <a:t>Estimating Daily Energy Need for Male and Female Athletes (</a:t>
            </a:r>
            <a:r>
              <a:rPr lang="en-US" sz="1200" i="1" dirty="0" err="1"/>
              <a:t>Dunford</a:t>
            </a:r>
            <a:r>
              <a:rPr lang="en-US" sz="1200" i="1" dirty="0"/>
              <a:t> &amp; Doyle)</a:t>
            </a:r>
            <a:endParaRPr lang="en-US" sz="1200" dirty="0"/>
          </a:p>
          <a:p>
            <a:r>
              <a:rPr lang="en-US" sz="1200" b="1" dirty="0"/>
              <a:t>Category-Moderate-intensity exercise</a:t>
            </a:r>
            <a:endParaRPr lang="en-US" sz="1200" dirty="0"/>
          </a:p>
          <a:p>
            <a:r>
              <a:rPr lang="en-US" sz="1200" b="1" dirty="0"/>
              <a:t>3-5 days/week or low-intensity and short-duration training daily</a:t>
            </a:r>
            <a:endParaRPr lang="en-US" sz="1200" dirty="0"/>
          </a:p>
          <a:p>
            <a:r>
              <a:rPr lang="en-US" sz="1200" b="1" dirty="0"/>
              <a:t>Energy expenditure for a female: </a:t>
            </a:r>
            <a:r>
              <a:rPr lang="en-US" sz="1200" b="1" u="sng" dirty="0"/>
              <a:t>35</a:t>
            </a:r>
            <a:endParaRPr lang="en-US" sz="1200" dirty="0"/>
          </a:p>
          <a:p>
            <a:r>
              <a:rPr lang="en-US" sz="1200" b="1" dirty="0"/>
              <a:t>(35 kcal/58.967 kg/day)=</a:t>
            </a:r>
            <a:r>
              <a:rPr lang="en-US" sz="1200" b="1" u="sng" dirty="0">
                <a:solidFill>
                  <a:srgbClr val="7030A0"/>
                </a:solidFill>
              </a:rPr>
              <a:t>2063.8</a:t>
            </a:r>
            <a:endParaRPr lang="en-US" sz="1200" dirty="0">
              <a:solidFill>
                <a:srgbClr val="7030A0"/>
              </a:solidFill>
            </a:endParaRPr>
          </a:p>
          <a:p>
            <a:endParaRPr lang="en-US" sz="1200" dirty="0"/>
          </a:p>
        </p:txBody>
      </p:sp>
      <p:pic>
        <p:nvPicPr>
          <p:cNvPr id="16386" name="Picture 2" descr="C:\Documents and Settings\Annie and Michael\Local Settings\Temporary Internet Files\Content.IE5\N2MT01HJ\MM900223775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667000"/>
            <a:ext cx="24765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Recommended </a:t>
            </a:r>
            <a:r>
              <a:rPr lang="en-US" dirty="0" err="1" smtClean="0"/>
              <a:t>vs</a:t>
            </a:r>
            <a:r>
              <a:rPr lang="en-US" dirty="0" smtClean="0"/>
              <a:t> Needs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2" cy="2106837"/>
        </p:xfrm>
        <a:graphic>
          <a:graphicData uri="http://schemas.openxmlformats.org/drawingml/2006/table">
            <a:tbl>
              <a:tblPr/>
              <a:tblGrid>
                <a:gridCol w="1442301"/>
                <a:gridCol w="1007490"/>
                <a:gridCol w="636310"/>
                <a:gridCol w="1007490"/>
                <a:gridCol w="689335"/>
                <a:gridCol w="1007490"/>
                <a:gridCol w="742361"/>
                <a:gridCol w="1007490"/>
                <a:gridCol w="689335"/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CHO range (g/kg)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Recommended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CHO (g)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>
                          <a:latin typeface="Calibri"/>
                          <a:ea typeface="Times New Roman"/>
                          <a:cs typeface="Times New Roman"/>
                        </a:rPr>
                        <a:t>needs*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PRO range (g/kg)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Recommended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PRO (g)</a:t>
                      </a:r>
                      <a:r>
                        <a:rPr lang="en-US" sz="1100" i="1">
                          <a:latin typeface="Calibri"/>
                          <a:ea typeface="Times New Roman"/>
                          <a:cs typeface="Times New Roman"/>
                        </a:rPr>
                        <a:t> needs*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Fat range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(%)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Recommended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Fat (g)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>
                          <a:latin typeface="Calibri"/>
                          <a:ea typeface="Times New Roman"/>
                          <a:cs typeface="Times New Roman"/>
                        </a:rPr>
                        <a:t>needs*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Fluid (ml)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Recommended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Fluid (ml)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>
                          <a:latin typeface="Calibri"/>
                          <a:ea typeface="Times New Roman"/>
                          <a:cs typeface="Times New Roman"/>
                        </a:rPr>
                        <a:t>needs*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Daily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7 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413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1.0 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59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1.0 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59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  637-1073 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  787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394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Before: 3-5 hrs before Training/Competition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3g/kg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177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10 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5-7 ml/kg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295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0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Before: 30-60 minutes before Training/Competition 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59 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3-5 ml/kg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177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During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.5 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150-350 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300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After/Recovery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1.5g/kg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86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10-20 g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10-15 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15 ml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pic>
        <p:nvPicPr>
          <p:cNvPr id="22530" name="Picture 2" descr="C:\Documents and Settings\Annie and Michael\Local Settings\Temporary Internet Files\Content.IE5\3G71O2WD\MP91022070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810000"/>
            <a:ext cx="2805068" cy="2489200"/>
          </a:xfrm>
          <a:prstGeom prst="rect">
            <a:avLst/>
          </a:prstGeom>
          <a:noFill/>
        </p:spPr>
      </p:pic>
      <p:pic>
        <p:nvPicPr>
          <p:cNvPr id="22532" name="Picture 4" descr="C:\Documents and Settings\Annie and Michael\Local Settings\Temporary Internet Files\Content.IE5\3G71O2WD\MP90032111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495800"/>
            <a:ext cx="1140968" cy="1599488"/>
          </a:xfrm>
          <a:prstGeom prst="rect">
            <a:avLst/>
          </a:prstGeom>
          <a:noFill/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2895600" y="4267200"/>
            <a:ext cx="2514600" cy="19812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CHO: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(59kg X7g/kg=413 g CHO;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=413gx4kcal/g=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1652 kcal)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(59kgx1g/kg=59 g PRO;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=59gx4kcal/g=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236 kcal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Fat: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59 kgx1g/kg=59 g fat;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=59gx9kcal/g=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531 kcal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My Personal</a:t>
            </a:r>
            <a:br>
              <a:rPr lang="en-US" dirty="0" smtClean="0"/>
            </a:br>
            <a:r>
              <a:rPr lang="en-US" dirty="0" smtClean="0"/>
              <a:t>“Perfect Day” </a:t>
            </a:r>
            <a:br>
              <a:rPr lang="en-US" dirty="0" smtClean="0"/>
            </a:br>
            <a:r>
              <a:rPr lang="en-US" dirty="0" smtClean="0"/>
              <a:t>Meal Plan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5050" y="273050"/>
          <a:ext cx="5111750" cy="6430977"/>
        </p:xfrm>
        <a:graphic>
          <a:graphicData uri="http://schemas.openxmlformats.org/drawingml/2006/table">
            <a:tbl>
              <a:tblPr/>
              <a:tblGrid>
                <a:gridCol w="2795486"/>
                <a:gridCol w="579066"/>
                <a:gridCol w="579066"/>
                <a:gridCol w="579066"/>
                <a:gridCol w="579066"/>
              </a:tblGrid>
              <a:tr h="152945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Monday, April 23, 2012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078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Breakfast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Calories 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Fat 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Carbohydrates 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Protein 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7C4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Milk, 1%, 1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Egg white, 1 serving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Blueberries, fresh, 0.5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Raspberries, 0.5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Strawberries, fresh, 0.5 cup, halves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Bread, whole wheat (including toast), 1 slice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Blackberries, fresh, 0.5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Spinach, fresh, 0.5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*Flax Seed Meal (ground flax), 1 tbsp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420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82078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Lunch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Romaine Lettuce (salad), 0.5 cup, shredded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Spinach, fresh, 0.5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Italian Salad dressing, 2 tbsp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137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Mangos, 1 cup, sliced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107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Asparagus, fresh, 3 spear, small (5" long or less)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Cabbage, red, fresh, 0.5 cup, chopped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Cucumber (with peel), 0.5 cup slices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269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Tomatoes, red, ripe, raw, year round average, 1 cup cherry tomatoes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Applesauce, MUSSELMAN'S Lite, 1 serving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362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82078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Dinner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Olive Oil, Extra Virgin, 1.5 tbs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189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Veg: Yam, baked w/skin (1oz), 16 oz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512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Cabbage, fresh, 0.5 cup, chopped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Atlantic Salmon (fish), 3 oz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Apple juice, unsweetened, 1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117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983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159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82078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Times New Roman"/>
                          <a:ea typeface="Times New Roman"/>
                          <a:cs typeface="Times New Roman"/>
                        </a:rPr>
                        <a:t>Snack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Oranges, 1 large (3-1/16" dia)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86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Almond Milk w/ Calcium, 1 cup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Carrots, raw, 1 cup, chopped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Whole Wheat Hard Pretzels, 3 oz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308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527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114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E8"/>
                    </a:solidFill>
                  </a:tcPr>
                </a:tc>
              </a:tr>
              <a:tr h="15294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2,292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401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947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1490 - 1840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33 - 72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latin typeface="Times New Roman"/>
                          <a:ea typeface="Times New Roman"/>
                          <a:cs typeface="Times New Roman"/>
                        </a:rPr>
                        <a:t>168 - 299</a:t>
                      </a:r>
                      <a:endParaRPr lang="en-US" sz="5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latin typeface="Times New Roman"/>
                          <a:ea typeface="Times New Roman"/>
                          <a:cs typeface="Times New Roman"/>
                        </a:rPr>
                        <a:t>60 - 161</a:t>
                      </a:r>
                      <a:endParaRPr lang="en-US" sz="5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6531" marR="16531" marT="12814" marB="128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Challenging to reach carbohydrate, protein, and fat recommendations; without falling short on micronutrient recommendations.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Taking a Multivitamin.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Eating a 16 ounce Yam to meet Carbohydrate recommendations!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Consuming a 3 ounce filet of Salmon for dinner to not go over protein recommendations.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Portion is IMPORTANT.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8439" name="Picture 6" descr="http://assets3.sparkpeople.com/spac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18438" name="Picture 7" descr="Meal Tota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42950" cy="85725"/>
          </a:xfrm>
          <a:prstGeom prst="rect">
            <a:avLst/>
          </a:prstGeom>
          <a:noFill/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my calories are coming from: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0" y="5638800"/>
            <a:ext cx="467903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10.6</a:t>
            </a:r>
            <a:r>
              <a:rPr lang="en-US" dirty="0" smtClean="0"/>
              <a:t>% Proteins 67.7% Carbohydrates 21.7% Fats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Regular Exercise</a:t>
            </a:r>
            <a:endParaRPr lang="en-US" dirty="0"/>
          </a:p>
        </p:txBody>
      </p:sp>
      <p:pic>
        <p:nvPicPr>
          <p:cNvPr id="4" name="Content Placeholder 3" descr="Copy of e portfolio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29400" y="1676400"/>
            <a:ext cx="2286000" cy="3048000"/>
          </a:xfr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2286000"/>
          <a:ext cx="6095998" cy="1781175"/>
        </p:xfrm>
        <a:graphic>
          <a:graphicData uri="http://schemas.openxmlformats.org/drawingml/2006/table">
            <a:tbl>
              <a:tblPr/>
              <a:tblGrid>
                <a:gridCol w="1664805"/>
                <a:gridCol w="632699"/>
                <a:gridCol w="521896"/>
                <a:gridCol w="744422"/>
                <a:gridCol w="632699"/>
                <a:gridCol w="633159"/>
                <a:gridCol w="633159"/>
                <a:gridCol w="633159"/>
              </a:tblGrid>
              <a:tr h="1314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Minutes/day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Monday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Tuesday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Wednesday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Thursday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Friday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Saturday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Sunday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/>
                          <a:ea typeface="Times New Roman"/>
                          <a:cs typeface="Times New Roman"/>
                        </a:rPr>
                        <a:t>Cardio (low intensity)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/>
                          <a:ea typeface="Times New Roman"/>
                          <a:cs typeface="Times New Roman"/>
                        </a:rPr>
                        <a:t>Cardio (low-moderate intensity)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/>
                          <a:ea typeface="Times New Roman"/>
                          <a:cs typeface="Times New Roman"/>
                        </a:rPr>
                        <a:t>Cardio (moderate-high intensity)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Strength (low-moderate intensity)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Strength (moderate-high intensity)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latin typeface="Calibri"/>
                          <a:ea typeface="Times New Roman"/>
                          <a:cs typeface="Times New Roman"/>
                        </a:rPr>
                        <a:t>Flexibility</a:t>
                      </a:r>
                      <a:endParaRPr lang="en-US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mbria"/>
                          <a:ea typeface="Times New Roman"/>
                          <a:cs typeface="Times New Roman"/>
                        </a:rPr>
                        <a:t>30</a:t>
                      </a:r>
                      <a:endParaRPr lang="en-US" sz="9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707" marR="49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419600"/>
            <a:ext cx="48006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Total: 6 Hours of Planned Exercise per Week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51054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Cardio Aerobic workout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Yoga and Pilates for Flexibility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Weight training/less weight more reps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Water Consumption and Electrolytes</a:t>
            </a:r>
            <a:endParaRPr lang="en-US" dirty="0"/>
          </a:p>
        </p:txBody>
      </p:sp>
      <p:pic>
        <p:nvPicPr>
          <p:cNvPr id="21509" name="Picture 5" descr="C:\Documents and Settings\Annie and Michael\Local Settings\Temporary Internet Files\Content.IE5\JDU149QX\MC9004418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0455" y="4191000"/>
            <a:ext cx="1847662" cy="1943894"/>
          </a:xfrm>
          <a:prstGeom prst="rect">
            <a:avLst/>
          </a:prstGeom>
          <a:noFill/>
        </p:spPr>
      </p:pic>
      <p:pic>
        <p:nvPicPr>
          <p:cNvPr id="21510" name="Picture 6" descr="C:\Documents and Settings\Annie and Michael\Local Settings\Temporary Internet Files\Content.IE5\3G71O2WD\MC90044187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1631950" cy="191135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1676401"/>
            <a:ext cx="60198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Electrolytes: Sodium &amp; Potassium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Electrolyte loss is related to muscle cramping during and following exercise.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Replenish with </a:t>
            </a:r>
            <a:r>
              <a:rPr lang="en-US" dirty="0" smtClean="0"/>
              <a:t>3 oz sea salted whole wheat </a:t>
            </a:r>
            <a:r>
              <a:rPr lang="en-US" dirty="0" smtClean="0"/>
              <a:t>pretzels after exercise. 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429000" y="4038600"/>
          <a:ext cx="1696825" cy="2106837"/>
        </p:xfrm>
        <a:graphic>
          <a:graphicData uri="http://schemas.openxmlformats.org/drawingml/2006/table">
            <a:tbl>
              <a:tblPr/>
              <a:tblGrid>
                <a:gridCol w="1007490"/>
                <a:gridCol w="689335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Fluid (ml)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Recommended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Fluid (ml)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Calibri"/>
                          <a:ea typeface="Times New Roman"/>
                          <a:cs typeface="Times New Roman"/>
                        </a:rPr>
                        <a:t>needs*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  637-1073 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  787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394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5-7 ml/kg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295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091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3-5 ml/kg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177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150-350 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300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15 ml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ml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981200" y="4038600"/>
          <a:ext cx="1442301" cy="2106837"/>
        </p:xfrm>
        <a:graphic>
          <a:graphicData uri="http://schemas.openxmlformats.org/drawingml/2006/table">
            <a:tbl>
              <a:tblPr/>
              <a:tblGrid>
                <a:gridCol w="1442301"/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WATER</a:t>
                      </a:r>
                      <a:r>
                        <a:rPr lang="en-US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CONSUMPTION: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Daily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94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Before: 3-5 hrs before Training/Competition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Before: 30-60 minutes before Training/Competition 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During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1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After/Recovery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3645" marR="63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Vitamins and Minerals</a:t>
            </a:r>
            <a:endParaRPr lang="en-US" dirty="0"/>
          </a:p>
        </p:txBody>
      </p:sp>
      <p:pic>
        <p:nvPicPr>
          <p:cNvPr id="4" name="Content Placeholder 3" descr="e portfolio 2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2286000"/>
            <a:ext cx="2362200" cy="3149600"/>
          </a:xfrm>
        </p:spPr>
      </p:pic>
      <p:sp>
        <p:nvSpPr>
          <p:cNvPr id="5" name="TextBox 4"/>
          <p:cNvSpPr txBox="1"/>
          <p:nvPr/>
        </p:nvSpPr>
        <p:spPr>
          <a:xfrm>
            <a:off x="3733800" y="2286000"/>
            <a:ext cx="426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Vitamin D-Regulates cardiac and skeletal muscle.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Calcium-Muscle Contraction, nerve conduction, secretion of hormones and enzymes.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Iron-Component of hemoglobin, necessary for oxygen and carbon dioxide transport; component of enzymes necessary for cellular use of oxygen, immune system function. </a:t>
            </a: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81400" y="5638800"/>
            <a:ext cx="4191000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*Talking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 multivitamin that includes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all 3 of these nutrients.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17526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Increased need for………..</a:t>
            </a: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917</Words>
  <Application>Microsoft Office PowerPoint</Application>
  <PresentationFormat>On-screen Show (4:3)</PresentationFormat>
  <Paragraphs>351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My Sport Nutrition Profile</vt:lpstr>
      <vt:lpstr>BMI</vt:lpstr>
      <vt:lpstr>Estimating Daily Calorie Intake</vt:lpstr>
      <vt:lpstr>Recommended vs Needs</vt:lpstr>
      <vt:lpstr>My Personal “Perfect Day”  Meal Plan</vt:lpstr>
      <vt:lpstr>Where my calories are coming from:</vt:lpstr>
      <vt:lpstr>Regular Exercise</vt:lpstr>
      <vt:lpstr>Water Consumption and Electrolytes</vt:lpstr>
      <vt:lpstr>Vitamins and Minerals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Sport Nutrition Profile</dc:title>
  <dc:creator>Annie and Michael</dc:creator>
  <cp:lastModifiedBy>Annie and Michael</cp:lastModifiedBy>
  <cp:revision>17</cp:revision>
  <dcterms:created xsi:type="dcterms:W3CDTF">2012-04-23T20:50:02Z</dcterms:created>
  <dcterms:modified xsi:type="dcterms:W3CDTF">2012-04-25T15:15:55Z</dcterms:modified>
</cp:coreProperties>
</file>